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52" r:id="rId4"/>
    <p:sldId id="544" r:id="rId5"/>
    <p:sldId id="632" r:id="rId6"/>
    <p:sldId id="588" r:id="rId7"/>
    <p:sldId id="593" r:id="rId8"/>
    <p:sldId id="594" r:id="rId9"/>
    <p:sldId id="642" r:id="rId10"/>
    <p:sldId id="636" r:id="rId11"/>
    <p:sldId id="635" r:id="rId12"/>
    <p:sldId id="641" r:id="rId13"/>
    <p:sldId id="656" r:id="rId14"/>
    <p:sldId id="657" r:id="rId15"/>
    <p:sldId id="661" r:id="rId16"/>
    <p:sldId id="662" r:id="rId17"/>
    <p:sldId id="634" r:id="rId18"/>
    <p:sldId id="595" r:id="rId19"/>
    <p:sldId id="637" r:id="rId20"/>
    <p:sldId id="638" r:id="rId21"/>
    <p:sldId id="660" r:id="rId22"/>
    <p:sldId id="639" r:id="rId23"/>
    <p:sldId id="640" r:id="rId24"/>
    <p:sldId id="658" r:id="rId25"/>
    <p:sldId id="659" r:id="rId26"/>
    <p:sldId id="667" r:id="rId27"/>
    <p:sldId id="628" r:id="rId28"/>
    <p:sldId id="643" r:id="rId29"/>
    <p:sldId id="646" r:id="rId30"/>
    <p:sldId id="645" r:id="rId31"/>
    <p:sldId id="644" r:id="rId32"/>
    <p:sldId id="647" r:id="rId33"/>
    <p:sldId id="669" r:id="rId34"/>
    <p:sldId id="648" r:id="rId35"/>
    <p:sldId id="655" r:id="rId36"/>
    <p:sldId id="649" r:id="rId37"/>
    <p:sldId id="650" r:id="rId38"/>
    <p:sldId id="663" r:id="rId39"/>
    <p:sldId id="664" r:id="rId40"/>
    <p:sldId id="653" r:id="rId41"/>
    <p:sldId id="654" r:id="rId42"/>
    <p:sldId id="651" r:id="rId43"/>
    <p:sldId id="652" r:id="rId44"/>
    <p:sldId id="668" r:id="rId45"/>
    <p:sldId id="486" r:id="rId46"/>
    <p:sldId id="665" r:id="rId47"/>
    <p:sldId id="666" r:id="rId48"/>
    <p:sldId id="514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59" d="100"/>
          <a:sy n="59" d="100"/>
        </p:scale>
        <p:origin x="78" y="7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‹Nr.›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25-Nov-17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8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3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7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47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1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9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7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63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1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24#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24#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Organizing Code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5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6" name="TextBox 25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026" name="Picture 2" descr="Резултат с изображение за organiz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62" y="3609909"/>
            <a:ext cx="3619500" cy="241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Overriding the method is considered to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good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Overriding </a:t>
            </a:r>
            <a:r>
              <a:rPr lang="en-US" dirty="0">
                <a:latin typeface="Consolas" panose="020B0609020204030204" pitchFamily="49" charset="0"/>
              </a:rPr>
              <a:t>toString()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AUTUMN, WINTER;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super.name().toLowerCase();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valueOf(Class, String)</a:t>
            </a:r>
            <a:r>
              <a:rPr lang="en-US" dirty="0"/>
              <a:t> – gets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by a given class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Access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398455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"SPRING"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summer =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"SUMMER"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360612" y="5260777"/>
            <a:ext cx="2057400" cy="880904"/>
          </a:xfrm>
          <a:prstGeom prst="wedgeRoundRectCallout">
            <a:avLst>
              <a:gd name="adj1" fmla="val -63986"/>
              <a:gd name="adj2" fmla="val -630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Weekday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from Monday through Sunday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>
                <a:latin typeface="+mj-lt"/>
              </a:rPr>
              <a:t> should return weekdays in format "Monday"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addEntry(String weekday, String notes)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getWeeklySchedule()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WeeklyEntry(String weekday, String notes)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3812" y="2590800"/>
            <a:ext cx="3157622" cy="510612"/>
          </a:xfrm>
          <a:prstGeom prst="wedgeRoundRectCallout">
            <a:avLst>
              <a:gd name="adj1" fmla="val 574"/>
              <a:gd name="adj2" fmla="val 257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weekday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Weekday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MONDAY,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TUESDAY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WEDNESDAY,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THURSDAY,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FRIDAY,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lower = super.name().substring(1).toLowerCase();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super.name().charAt(0) + lower;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final static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Comparator&lt;WeeklyEntry&gt;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BY_WEEKDAY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getCompByDay();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Weekday weekday;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notes;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WeeklyEntry(String weekday, String notes)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this.weekday = Enum.valueOf(Weekday.class, weekday.toUpperCase());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this.notes = notes;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Comparator&lt;WeeklyEntry&gt; getCompByDay()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(e1, e2) -&gt; e1.weekday.compareTo(e2.weekday);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430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WeeklyCalendar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List&lt;WeeklyEntry&gt; entries;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WeeklyCalendar() { this.entries = new ArrayList&lt;&gt;();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addEntry(String weekday, String notes)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this.entries.add(new WeeklyEntry(weekday, notes));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Iterable&lt;WeeklyEntry&gt; getWeeklySchedule()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Collections.sort(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entries,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WeeklyEntry.BY_WEEKDAY)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this.entries;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Comparable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Enums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Season.SPRING;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winter = Season.WINTER;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(spring.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("%s comes before %s"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spring, winter);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70812" y="2667000"/>
            <a:ext cx="2438400" cy="880904"/>
          </a:xfrm>
          <a:prstGeom prst="wedgeRoundRectCallout">
            <a:avLst>
              <a:gd name="adj1" fmla="val -76889"/>
              <a:gd name="adj2" fmla="val 62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Enums in Java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6002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max;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maxTemperature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this.max = maxTemperature;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getMaxTemp() { return this.max;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Logger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Message</a:t>
            </a:r>
          </a:p>
          <a:p>
            <a:r>
              <a:rPr lang="en-US" dirty="0"/>
              <a:t>Create 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Importance</a:t>
            </a:r>
            <a:r>
              <a:rPr lang="en-US" dirty="0"/>
              <a:t> - </a:t>
            </a:r>
            <a:r>
              <a:rPr lang="en-US" dirty="0">
                <a:latin typeface="+mj-lt"/>
              </a:rPr>
              <a:t>Low, Normal, Medium, High</a:t>
            </a:r>
          </a:p>
          <a:p>
            <a:r>
              <a:rPr lang="en-US" dirty="0">
                <a:latin typeface="+mj-lt"/>
              </a:rPr>
              <a:t>Record all messages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above given importance level</a:t>
            </a:r>
          </a:p>
          <a:p>
            <a:r>
              <a:rPr lang="en-US" dirty="0">
                <a:latin typeface="+mj-lt"/>
              </a:rPr>
              <a:t>Logger should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Iterable&lt;Message&gt;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getMessages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Create I/O client in Main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21916" y="4080808"/>
            <a:ext cx="4744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NORMAL: All systems running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HIGH: Leakage in core room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LOW: Food delivery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817812" y="4692946"/>
            <a:ext cx="2805000" cy="957104"/>
          </a:xfrm>
          <a:prstGeom prst="wedgeRoundRectCallout">
            <a:avLst>
              <a:gd name="adj1" fmla="val 56591"/>
              <a:gd name="adj2" fmla="val -447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Record only HIGH and above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464237"/>
            <a:ext cx="10840496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Message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Message(Importance level, String content)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this.content = content;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Importance getLevel() { return level;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016437"/>
            <a:ext cx="10840496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Importance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LOW, NORMAL, MEDIUM, HIGH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Enumerations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Declaration and basics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Enumerations methods</a:t>
            </a:r>
          </a:p>
          <a:p>
            <a:pPr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Built-in 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Creating annotations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>
                <a:cs typeface="Consolas" panose="020B0609020204030204" pitchFamily="49" charset="0"/>
              </a:rPr>
              <a:t>Accessing annotations</a:t>
            </a:r>
          </a:p>
          <a:p>
            <a:pPr marL="761946" lvl="1" indent="-457200"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Logger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fields…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Logger(Importance level)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this.messages = new ArrayList&lt;&gt;();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log(Message message)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message.getLevel().compareTo(this.level) &gt;= 0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this.messages.add(message); }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Iterable&lt;Message&gt; getMessages() { return this.messages;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buyCoffee(String size, String 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insertCoin(String coin)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Iterable&lt;Coffee&gt; coffeesSold()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CoffeeSize</a:t>
            </a:r>
            <a:r>
              <a:rPr lang="en-US" dirty="0"/>
              <a:t> – Small (50 ml, 50 c), Normal (100 ml, 75 c), Double (200 ml, 100 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0412" y="63246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Coin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FIFTY(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getValue()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CoffeeSize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50, 50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100, 75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200, 100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ml;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ml, int c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this.ml = ml;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getMl() { return ml;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getPrice() { return c;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33130"/>
            <a:ext cx="10840496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Add constructor, fields, other methods…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buyCoffee(String size, String type)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CoffeeSize coffeeSize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CoffeeSize.valueOf(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size.toUpperCase()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CoffeeType coffeeType =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CoffeeType.valueOf(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type.toUpperCase()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coffee = new Coffee(coffeeSize, coffeeType);  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//Continues on next slide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(4)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45262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price = coffee.getPrice();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currentSum = this.coins.stream().mapToInt(Coin::getValue).sum();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(currentSum &gt; price)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this.coffeeList.add(coffee);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this.coins.clear();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4" descr="Image result for coff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8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about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holding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769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99" y="1284329"/>
            <a:ext cx="3255313" cy="19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To generate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tools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/>
              <a:t>At runtime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5612" y="1905000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@SuppressWarnings("unchecked")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</p:txBody>
      </p:sp>
    </p:spTree>
    <p:extLst>
      <p:ext uri="{BB962C8B-B14F-4D97-AF65-F5344CB8AC3E}">
        <p14:creationId xmlns:p14="http://schemas.microsoft.com/office/powerpoint/2010/main" val="18192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#JavaFundamentals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  <a:r>
              <a:rPr lang="en-US" dirty="0"/>
              <a:t> – generates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 time error</a:t>
            </a:r>
            <a:r>
              <a:rPr lang="en-US" b="1" dirty="0"/>
              <a:t> </a:t>
            </a:r>
            <a:r>
              <a:rPr lang="en-US" dirty="0"/>
              <a:t>if the method does not override a method in a parent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5146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toString()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"new toString() method";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8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@SupressWarning</a:t>
            </a:r>
            <a:r>
              <a:rPr lang="en-US" dirty="0"/>
              <a:t> – turns off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warnings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(2)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357497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@SuppressWarnings(value = "unchecked")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&lt;T&gt; void warning(int size)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T[] unchecked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(T[])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Object[size];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43215" y="2710112"/>
            <a:ext cx="1723422" cy="826556"/>
          </a:xfrm>
          <a:prstGeom prst="wedgeRoundRectCallout">
            <a:avLst>
              <a:gd name="adj1" fmla="val -77951"/>
              <a:gd name="adj2" fmla="val -46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with value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865812" y="4191000"/>
            <a:ext cx="2667000" cy="826556"/>
          </a:xfrm>
          <a:prstGeom prst="wedgeRoundRectCallout">
            <a:avLst>
              <a:gd name="adj1" fmla="val -56652"/>
              <a:gd name="adj2" fmla="val -455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@Deprecated</a:t>
            </a:r>
            <a:r>
              <a:rPr lang="en-US" dirty="0"/>
              <a:t> – generates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compiler warning </a:t>
            </a:r>
            <a:r>
              <a:rPr lang="en-US" dirty="0"/>
              <a:t>if the element is used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(3)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2619668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977613" y="2206387"/>
            <a:ext cx="2590800" cy="826556"/>
          </a:xfrm>
          <a:prstGeom prst="wedgeRoundRectCallout">
            <a:avLst>
              <a:gd name="adj1" fmla="val -111211"/>
              <a:gd name="adj2" fmla="val 329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@interface</a:t>
            </a:r>
            <a:r>
              <a:rPr lang="en-US" dirty="0"/>
              <a:t> – the keyword for annotations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MyAnnotation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myValue()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"default";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116" y="4029432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@MyAnnotation(myValue = "value")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annotatedMethod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 am annotated");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73055" y="4518037"/>
            <a:ext cx="3674102" cy="750359"/>
          </a:xfrm>
          <a:prstGeom prst="wedgeRoundRectCallout">
            <a:avLst>
              <a:gd name="adj1" fmla="val -59226"/>
              <a:gd name="adj2" fmla="val -52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Skip name if you have only one value named "value"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75212" y="3189228"/>
            <a:ext cx="1752600" cy="750359"/>
          </a:xfrm>
          <a:prstGeom prst="wedgeRoundRectCallout">
            <a:avLst>
              <a:gd name="adj1" fmla="val -65685"/>
              <a:gd name="adj2" fmla="val -556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element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Allowed types for annotation elements:</a:t>
            </a:r>
          </a:p>
          <a:p>
            <a:pPr lvl="1"/>
            <a:r>
              <a:rPr lang="en-US" dirty="0">
                <a:latin typeface="+mj-lt"/>
              </a:rPr>
              <a:t>Primitive types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+mj-lt"/>
              </a:rPr>
              <a:t>, etc.)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Annotation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Arrays</a:t>
            </a:r>
            <a:r>
              <a:rPr lang="en-US" dirty="0">
                <a:latin typeface="+mj-lt"/>
              </a:rPr>
              <a:t> of any of the above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Elements</a:t>
            </a:r>
          </a:p>
        </p:txBody>
      </p:sp>
    </p:spTree>
    <p:extLst>
      <p:ext uri="{BB962C8B-B14F-4D97-AF65-F5344CB8AC3E}">
        <p14:creationId xmlns:p14="http://schemas.microsoft.com/office/powerpoint/2010/main" val="4842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Meta annotations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@Target</a:t>
            </a:r>
            <a:r>
              <a:rPr lang="en-US" dirty="0"/>
              <a:t> – specifies where the annotation is applicable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element types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CONSTRUCTOR, FIELD, LOCAL_VARIABLE, METHOD, PACKAGE, PARAMETER,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@Target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667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@Target(ElementType.FIELD)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FieldAnnotation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7802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Used to annotate fields only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@Retention</a:t>
            </a:r>
            <a:r>
              <a:rPr lang="en-US" dirty="0"/>
              <a:t> – specifies where annotation is available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retention policies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SOURCE, CLASS, RUNTIME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@Retention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2576" y="196173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RuntimeAnnotation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9051476" y="1961727"/>
            <a:ext cx="2438399" cy="709014"/>
          </a:xfrm>
          <a:prstGeom prst="wedgeRoundRectCallout">
            <a:avLst>
              <a:gd name="adj1" fmla="val -68133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You can get info at runtime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Subject</a:t>
            </a:r>
            <a:r>
              <a:rPr lang="en-US" dirty="0"/>
              <a:t> with a String[]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"categories"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 types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Annotation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6916" y="4038600"/>
            <a:ext cx="6456243" cy="1362075"/>
            <a:chOff x="866916" y="4038600"/>
            <a:chExt cx="6456243" cy="13620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59" y="4038600"/>
              <a:ext cx="6362700" cy="1362075"/>
            </a:xfrm>
            <a:prstGeom prst="roundRect">
              <a:avLst>
                <a:gd name="adj" fmla="val 8995"/>
              </a:avLst>
            </a:prstGeom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sp>
          <p:nvSpPr>
            <p:cNvPr id="9" name="Arrow: Right 8"/>
            <p:cNvSpPr/>
            <p:nvPr/>
          </p:nvSpPr>
          <p:spPr>
            <a:xfrm>
              <a:off x="866916" y="4174423"/>
              <a:ext cx="304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Annotation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828800"/>
            <a:ext cx="1084049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@Target(ElementType.TYPE)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Subject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categories();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at runtime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@Author(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"Gosho"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AuthoredClass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cl = AuthoredClass.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author =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}}</a:t>
            </a:r>
          </a:p>
        </p:txBody>
      </p:sp>
    </p:spTree>
    <p:extLst>
      <p:ext uri="{BB962C8B-B14F-4D97-AF65-F5344CB8AC3E}">
        <p14:creationId xmlns:p14="http://schemas.microsoft.com/office/powerpoint/2010/main" val="27188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at runtime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 (2)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cl = AuthoredClass.class;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annotations =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getAnnotations()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(Annotation annotation : annotations)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instanceof Author)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annotation;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53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String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"name"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 methods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 void printMethodsByAuthor()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2" y="4652738"/>
            <a:ext cx="10958400" cy="1841680"/>
            <a:chOff x="608012" y="4652738"/>
            <a:chExt cx="10958400" cy="1841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012" y="4652738"/>
              <a:ext cx="6096000" cy="1711685"/>
            </a:xfrm>
            <a:prstGeom prst="roundRect">
              <a:avLst>
                <a:gd name="adj" fmla="val 9035"/>
              </a:avLst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7310"/>
            <a:stretch/>
          </p:blipFill>
          <p:spPr>
            <a:xfrm>
              <a:off x="6407762" y="5680164"/>
              <a:ext cx="5158650" cy="814254"/>
            </a:xfrm>
            <a:prstGeom prst="roundRect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sp>
          <p:nvSpPr>
            <p:cNvPr id="9" name="Arrow: Right 8"/>
            <p:cNvSpPr/>
            <p:nvPr/>
          </p:nvSpPr>
          <p:spPr>
            <a:xfrm>
              <a:off x="5930758" y="5884818"/>
              <a:ext cx="3048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15038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725916" y="1187515"/>
            <a:ext cx="1084049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Tracker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printMethodsByAuthor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(Class&lt;?&gt; cl){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Map&lt;String, List&lt;String&gt;&gt; methodsByAuthor = new HashMap&lt;&gt;();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Method[] methods = cl.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getDeclaredMethods()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(Method method : methods)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Author annotation = method.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getAnnotation(Author.class)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				//Continues on next slide</a:t>
            </a:r>
          </a:p>
        </p:txBody>
      </p:sp>
    </p:spTree>
    <p:extLst>
      <p:ext uri="{BB962C8B-B14F-4D97-AF65-F5344CB8AC3E}">
        <p14:creationId xmlns:p14="http://schemas.microsoft.com/office/powerpoint/2010/main" val="40698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Tracker(2)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66885"/>
            <a:ext cx="10840496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(annotation != null)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.putIfAbsent(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new ArrayList&lt;&gt;());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.get(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).add(method.getName() + "()");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print the results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48049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Enumerations are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constant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enumerations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organize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Enumerations can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200" dirty="0"/>
              <a:t> are used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sz="3200" dirty="0"/>
              <a:t> our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Annotations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provide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possibility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non-existing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Some annotations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be accessed through reflection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81884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2357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9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41148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enum values in switch-case 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15728"/>
            <a:ext cx="10840496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values()</a:t>
            </a:r>
            <a:r>
              <a:rPr lang="en-US" dirty="0"/>
              <a:t> 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250501"/>
            <a:ext cx="1084049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Season[]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seasons = Season.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values()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(Season season : seasons)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System.out.println(season);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694612" y="5029200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constant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zero based</a:t>
            </a:r>
            <a:r>
              <a:rPr lang="en-US" b="1" dirty="0"/>
              <a:t> </a:t>
            </a:r>
            <a:r>
              <a:rPr lang="en-US" dirty="0"/>
              <a:t>order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Values (2)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3951982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System.out.println(Season.AUTUMN.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WINTER;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139211" y="3936298"/>
            <a:ext cx="2057400" cy="880904"/>
          </a:xfrm>
          <a:prstGeom prst="wedgeRoundRectCallout">
            <a:avLst>
              <a:gd name="adj1" fmla="val -50550"/>
              <a:gd name="adj2" fmla="val 64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sz="2800" dirty="0">
                <a:solidFill>
                  <a:srgbClr val="FFFFFF"/>
                </a:solidFill>
              </a:rPr>
              <a:t> has index 2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– gets the string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/>
              <a:t> can be overridden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 Names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01832" y="4064516"/>
            <a:ext cx="2895600" cy="880904"/>
          </a:xfrm>
          <a:prstGeom prst="wedgeRoundRectCallout">
            <a:avLst>
              <a:gd name="adj1" fmla="val -66213"/>
              <a:gd name="adj2" fmla="val -244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2800" dirty="0">
                <a:solidFill>
                  <a:srgbClr val="FFFFFF"/>
                </a:solidFill>
              </a:rPr>
              <a:t> 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3188</Words>
  <Application>Microsoft Office PowerPoint</Application>
  <PresentationFormat>Benutzerdefiniert</PresentationFormat>
  <Paragraphs>641</Paragraphs>
  <Slides>47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Enumerations and Annotations</vt:lpstr>
      <vt:lpstr>Table of Contents</vt:lpstr>
      <vt:lpstr>Questions</vt:lpstr>
      <vt:lpstr>Enumerations</vt:lpstr>
      <vt:lpstr>Enumerations</vt:lpstr>
      <vt:lpstr>Enumerations in switch-case</vt:lpstr>
      <vt:lpstr>Enum Values</vt:lpstr>
      <vt:lpstr>Enum Values (2)</vt:lpstr>
      <vt:lpstr>Enum Names</vt:lpstr>
      <vt:lpstr>Overriding toString()</vt:lpstr>
      <vt:lpstr>Enum Access</vt:lpstr>
      <vt:lpstr>Problem: Weekdays</vt:lpstr>
      <vt:lpstr>Solution: Weekday</vt:lpstr>
      <vt:lpstr>Solution: Weekday (2)</vt:lpstr>
      <vt:lpstr>Solution: Weekday (3)</vt:lpstr>
      <vt:lpstr>Comparing Enums</vt:lpstr>
      <vt:lpstr>Enum Methods</vt:lpstr>
      <vt:lpstr>Problem: Warning Levels</vt:lpstr>
      <vt:lpstr>Solution: Warning Levels</vt:lpstr>
      <vt:lpstr>Solution: Warning Levels (2)</vt:lpstr>
      <vt:lpstr>Problem: Coffee Machine</vt:lpstr>
      <vt:lpstr>Solution: Coffee Machine</vt:lpstr>
      <vt:lpstr>Solution: Coffee Machine (2)</vt:lpstr>
      <vt:lpstr>Solution: Coffee Machine (3)</vt:lpstr>
      <vt:lpstr>Solution: Coffee Machine (4)</vt:lpstr>
      <vt:lpstr>Working with Enumerations</vt:lpstr>
      <vt:lpstr>Annotations</vt:lpstr>
      <vt:lpstr>Annotation</vt:lpstr>
      <vt:lpstr>Annotation Usage</vt:lpstr>
      <vt:lpstr>Built-in Annotations</vt:lpstr>
      <vt:lpstr>Built-in Annotations (2)</vt:lpstr>
      <vt:lpstr>Built-in Annotations (3)</vt:lpstr>
      <vt:lpstr>Creating Annotations</vt:lpstr>
      <vt:lpstr>Annotation Elements</vt:lpstr>
      <vt:lpstr>Meta Annotations – @Target</vt:lpstr>
      <vt:lpstr>Meta Annotations – @Retention</vt:lpstr>
      <vt:lpstr>Problem: Create Annotation</vt:lpstr>
      <vt:lpstr>Solution: Create Annotation</vt:lpstr>
      <vt:lpstr>Accessing Annotation</vt:lpstr>
      <vt:lpstr>Accessing Annotation (2)</vt:lpstr>
      <vt:lpstr>Problem: Coding Tracker</vt:lpstr>
      <vt:lpstr>Solution: Coding Tracker</vt:lpstr>
      <vt:lpstr>Solution: Coding Tracker(2)</vt:lpstr>
      <vt:lpstr>Summary</vt:lpstr>
      <vt:lpstr>Enumerations and Annotations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Enumerations, Annotations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2017-11-26T04:38:06Z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